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9850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>
              <a:defRPr sz="1200"/>
            </a:lvl1pPr>
          </a:lstStyle>
          <a:p>
            <a:fld id="{4A462F84-9058-4AC1-B5EB-16524EEE5ABE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>
              <a:defRPr sz="1200"/>
            </a:lvl1pPr>
          </a:lstStyle>
          <a:p>
            <a:fld id="{407C3224-D760-447B-8803-C759D5AF9F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E802A-811E-4633-BC61-E510A09098E8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7CB7-3FA9-4C5D-A39D-0054FCA05B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E802A-811E-4633-BC61-E510A09098E8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7CB7-3FA9-4C5D-A39D-0054FCA05B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E802A-811E-4633-BC61-E510A09098E8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7CB7-3FA9-4C5D-A39D-0054FCA05B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E802A-811E-4633-BC61-E510A09098E8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7CB7-3FA9-4C5D-A39D-0054FCA05B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E802A-811E-4633-BC61-E510A09098E8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7CB7-3FA9-4C5D-A39D-0054FCA05B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E802A-811E-4633-BC61-E510A09098E8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7CB7-3FA9-4C5D-A39D-0054FCA05B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E802A-811E-4633-BC61-E510A09098E8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7CB7-3FA9-4C5D-A39D-0054FCA05B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E802A-811E-4633-BC61-E510A09098E8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7CB7-3FA9-4C5D-A39D-0054FCA05B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E802A-811E-4633-BC61-E510A09098E8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7CB7-3FA9-4C5D-A39D-0054FCA05B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E802A-811E-4633-BC61-E510A09098E8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7CB7-3FA9-4C5D-A39D-0054FCA05B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E802A-811E-4633-BC61-E510A09098E8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9317CB7-3FA9-4C5D-A39D-0054FCA05B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43E802A-811E-4633-BC61-E510A09098E8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9317CB7-3FA9-4C5D-A39D-0054FCA05B1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14400"/>
            <a:ext cx="7851648" cy="1600200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/>
              <a:t>Underground Water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4800" dirty="0">
              <a:ln>
                <a:solidFill>
                  <a:schemeClr val="accent1"/>
                </a:solidFill>
              </a:ln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Aquifers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Aquifer</a:t>
            </a:r>
            <a:r>
              <a:rPr lang="en-US" dirty="0" smtClean="0"/>
              <a:t> – A rock layer that stores ground water and allows the flow of ground water.</a:t>
            </a:r>
          </a:p>
          <a:p>
            <a:r>
              <a:rPr lang="en-US" dirty="0" smtClean="0"/>
              <a:t>These usually form in permeable materials.</a:t>
            </a:r>
          </a:p>
          <a:p>
            <a:r>
              <a:rPr lang="en-US" dirty="0" smtClean="0"/>
              <a:t>They depend on the water cycle to maintain the constant flow of water. The spot where water re-enters the aquifer is called the RECHARGE ZONE!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Recharge Zone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Recharge Zone </a:t>
            </a:r>
            <a:r>
              <a:rPr lang="en-US" dirty="0" smtClean="0"/>
              <a:t>– the ground surface where water enters an aquifer.</a:t>
            </a:r>
          </a:p>
          <a:p>
            <a:r>
              <a:rPr lang="en-US" dirty="0" smtClean="0"/>
              <a:t>The size of this zone depends on how much permeable rock is at the surface.</a:t>
            </a:r>
          </a:p>
          <a:p>
            <a:r>
              <a:rPr lang="en-US" dirty="0" smtClean="0"/>
              <a:t>Construction on top of recharge zones also limit the amount of water that can enter an aquifer.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Springs and Wells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Springs form when the water table reaches the earth’s surface, water will flow out of the ground.</a:t>
            </a:r>
          </a:p>
          <a:p>
            <a:r>
              <a:rPr lang="en-US" dirty="0" smtClean="0"/>
              <a:t>In areas where the water table is higher than the earth’s surface, lakes will form</a:t>
            </a:r>
          </a:p>
          <a:p>
            <a:r>
              <a:rPr lang="en-US" dirty="0" smtClean="0"/>
              <a:t>There is another type of spring, what is it called??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Artesian Spring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Artesian Spring – a spring whose water flows from a crack in the cap rock of the aquifer.</a:t>
            </a:r>
          </a:p>
          <a:p>
            <a:endParaRPr lang="en-US" dirty="0"/>
          </a:p>
        </p:txBody>
      </p:sp>
      <p:pic>
        <p:nvPicPr>
          <p:cNvPr id="4" name="Picture 3" descr="artesian sprin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533400"/>
            <a:ext cx="8679978" cy="58674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well?</a:t>
            </a:r>
          </a:p>
          <a:p>
            <a:pPr lvl="1"/>
            <a:r>
              <a:rPr lang="en-US" dirty="0" smtClean="0"/>
              <a:t>A well is a man-made hole that extends deeper than the water table.</a:t>
            </a:r>
          </a:p>
          <a:p>
            <a:r>
              <a:rPr lang="en-US" dirty="0" smtClean="0"/>
              <a:t>What are wells used for?</a:t>
            </a:r>
          </a:p>
          <a:p>
            <a:pPr lvl="1"/>
            <a:r>
              <a:rPr lang="en-US" dirty="0" smtClean="0"/>
              <a:t>Wells are used to pull water to the surface from the groundwater source.</a:t>
            </a:r>
          </a:p>
          <a:p>
            <a:r>
              <a:rPr lang="en-US" dirty="0" smtClean="0"/>
              <a:t>What happens if the well is not deep enough or there are too many wells close together?</a:t>
            </a:r>
          </a:p>
          <a:p>
            <a:pPr lvl="1"/>
            <a:r>
              <a:rPr lang="en-US" dirty="0" smtClean="0"/>
              <a:t>They dry up!!!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Closer Look At Wells!!!</a:t>
            </a:r>
            <a:endParaRPr lang="en-US" dirty="0"/>
          </a:p>
        </p:txBody>
      </p:sp>
      <p:pic>
        <p:nvPicPr>
          <p:cNvPr id="4" name="Content Placeholder 3" descr="well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381000"/>
            <a:ext cx="8382000" cy="6230371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Underground Erosion &amp; Deposition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we all know, rivers and streams erode the surface of the earth, but can groundwater cause erosion underneath the surface of the earth????</a:t>
            </a:r>
          </a:p>
          <a:p>
            <a:r>
              <a:rPr lang="en-US" dirty="0" smtClean="0"/>
              <a:t>YES!!!! </a:t>
            </a:r>
          </a:p>
          <a:p>
            <a:r>
              <a:rPr lang="en-US" dirty="0" smtClean="0"/>
              <a:t>Underground water can dissolve limestone (a rock underneath the earth). When this happens, caves form.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Caves are formed from erosion, but they show signs of deposition. </a:t>
            </a:r>
          </a:p>
          <a:p>
            <a:r>
              <a:rPr lang="en-US" dirty="0" smtClean="0"/>
              <a:t>The deposition in caves comes in three different forms</a:t>
            </a:r>
          </a:p>
          <a:p>
            <a:pPr lvl="1"/>
            <a:r>
              <a:rPr lang="en-US" dirty="0" smtClean="0"/>
              <a:t>1)</a:t>
            </a:r>
            <a:r>
              <a:rPr lang="en-US" u="sng" dirty="0" smtClean="0"/>
              <a:t> Stalactites </a:t>
            </a:r>
            <a:r>
              <a:rPr lang="en-US" dirty="0" smtClean="0"/>
              <a:t>– Icicle-shaped features that form on the ceilings of caves.</a:t>
            </a:r>
          </a:p>
          <a:p>
            <a:pPr lvl="1"/>
            <a:r>
              <a:rPr lang="en-US" dirty="0" smtClean="0"/>
              <a:t>2) </a:t>
            </a:r>
            <a:r>
              <a:rPr lang="en-US" u="sng" dirty="0" smtClean="0"/>
              <a:t>Stalagmites</a:t>
            </a:r>
            <a:r>
              <a:rPr lang="en-US" dirty="0" smtClean="0"/>
              <a:t> – Icicle-shaped features that form on the floors of caves.</a:t>
            </a:r>
          </a:p>
          <a:p>
            <a:pPr lvl="1"/>
            <a:r>
              <a:rPr lang="en-US" dirty="0" smtClean="0"/>
              <a:t>3)</a:t>
            </a:r>
            <a:r>
              <a:rPr lang="en-US" u="sng" dirty="0" smtClean="0"/>
              <a:t>Column </a:t>
            </a:r>
            <a:r>
              <a:rPr lang="en-US" dirty="0" smtClean="0"/>
              <a:t>– A stalactite and stalagmite that have joined together.</a:t>
            </a:r>
          </a:p>
        </p:txBody>
      </p:sp>
      <p:pic>
        <p:nvPicPr>
          <p:cNvPr id="4" name="Picture 3" descr="stalactit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152400"/>
            <a:ext cx="8382000" cy="643397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638800" y="2209800"/>
            <a:ext cx="2819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Stalactites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6" name="Left Arrow 5"/>
          <p:cNvSpPr/>
          <p:nvPr/>
        </p:nvSpPr>
        <p:spPr>
          <a:xfrm>
            <a:off x="3810000" y="2438400"/>
            <a:ext cx="1752600" cy="3322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33400" y="4495800"/>
            <a:ext cx="297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Stalagmites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3200400" y="4724400"/>
            <a:ext cx="1600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257800" y="3352800"/>
            <a:ext cx="21462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Column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2" name="Left Arrow 11"/>
          <p:cNvSpPr/>
          <p:nvPr/>
        </p:nvSpPr>
        <p:spPr>
          <a:xfrm>
            <a:off x="3200400" y="3505200"/>
            <a:ext cx="2133600" cy="381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Sinkholes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water erodes the  ground underneath the Earth’s surface forming a cave.  The top of the cave begins to erode and the roof of the cave falls in.</a:t>
            </a:r>
          </a:p>
          <a:p>
            <a:r>
              <a:rPr lang="en-US" dirty="0" smtClean="0"/>
              <a:t>When this happens, a SINKHOLE forms</a:t>
            </a:r>
          </a:p>
          <a:p>
            <a:r>
              <a:rPr lang="en-US" dirty="0" smtClean="0"/>
              <a:t>Sinkhole – A circular depression formed after the roof of a cave collapses. </a:t>
            </a:r>
          </a:p>
          <a:p>
            <a:endParaRPr lang="en-US" dirty="0"/>
          </a:p>
        </p:txBody>
      </p:sp>
      <p:pic>
        <p:nvPicPr>
          <p:cNvPr id="4" name="Picture 3" descr="sinkhole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4668296"/>
            <a:ext cx="2057400" cy="18087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End of Section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u="sng" dirty="0" smtClean="0">
                <a:solidFill>
                  <a:srgbClr val="FF0000"/>
                </a:solidFill>
              </a:rPr>
              <a:t>Zone of Saturation </a:t>
            </a:r>
            <a:r>
              <a:rPr lang="en-US" sz="2400" dirty="0" smtClean="0"/>
              <a:t>– This is the zone where water collects underneath the earth’s surface.</a:t>
            </a:r>
          </a:p>
          <a:p>
            <a:r>
              <a:rPr lang="en-US" sz="2400" u="sng" dirty="0" smtClean="0">
                <a:solidFill>
                  <a:srgbClr val="FF0000"/>
                </a:solidFill>
              </a:rPr>
              <a:t>Porosity</a:t>
            </a:r>
            <a:r>
              <a:rPr lang="en-US" sz="2400" dirty="0" smtClean="0"/>
              <a:t> – The percentage of space between individual rocks under the surface of the earth.</a:t>
            </a:r>
          </a:p>
          <a:p>
            <a:r>
              <a:rPr lang="en-US" sz="2400" u="sng" dirty="0" smtClean="0">
                <a:solidFill>
                  <a:srgbClr val="FF0000"/>
                </a:solidFill>
              </a:rPr>
              <a:t>Zone of Aeration </a:t>
            </a:r>
            <a:r>
              <a:rPr lang="en-US" sz="2400" dirty="0" smtClean="0"/>
              <a:t>– This is the upper zone that allows water to pass easily through it.</a:t>
            </a:r>
          </a:p>
          <a:p>
            <a:r>
              <a:rPr lang="en-US" sz="2400" u="sng" dirty="0" smtClean="0">
                <a:solidFill>
                  <a:srgbClr val="FF0000"/>
                </a:solidFill>
              </a:rPr>
              <a:t>Permeability</a:t>
            </a:r>
            <a:r>
              <a:rPr lang="en-US" sz="2400" dirty="0" smtClean="0"/>
              <a:t> – A rock’s ability to allow water to flow through it.</a:t>
            </a:r>
          </a:p>
          <a:p>
            <a:r>
              <a:rPr lang="en-US" sz="2400" u="sng" dirty="0" smtClean="0">
                <a:solidFill>
                  <a:srgbClr val="FF0000"/>
                </a:solidFill>
              </a:rPr>
              <a:t>Water Table </a:t>
            </a:r>
            <a:r>
              <a:rPr lang="en-US" sz="2400" dirty="0" smtClean="0"/>
              <a:t>– This is the boundary between the Zone of Aeration and the Zone of Saturation!!!</a:t>
            </a:r>
          </a:p>
          <a:p>
            <a:r>
              <a:rPr lang="en-US" sz="2400" u="sng" dirty="0" smtClean="0">
                <a:solidFill>
                  <a:srgbClr val="FF0000"/>
                </a:solidFill>
              </a:rPr>
              <a:t>Aquifer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– A rock layer that stores ground water and allows the flow of ground water.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latin typeface="+mn-lt"/>
              </a:rPr>
              <a:t>Groundwater</a:t>
            </a:r>
            <a:endParaRPr lang="en-US" sz="60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What is Groundwater????</a:t>
            </a:r>
          </a:p>
          <a:p>
            <a:r>
              <a:rPr lang="en-US" sz="2800" dirty="0" smtClean="0"/>
              <a:t>The water that has seeped into the soil and rock.</a:t>
            </a:r>
          </a:p>
          <a:p>
            <a:endParaRPr lang="en-US" dirty="0" smtClean="0"/>
          </a:p>
          <a:p>
            <a:r>
              <a:rPr lang="en-US" sz="3200" dirty="0" smtClean="0"/>
              <a:t>The underground area is broken down into 4 areas…</a:t>
            </a:r>
          </a:p>
          <a:p>
            <a:pPr>
              <a:buNone/>
            </a:pPr>
            <a:r>
              <a:rPr lang="en-US" dirty="0" smtClean="0"/>
              <a:t>	1) Zone of Aeration</a:t>
            </a:r>
          </a:p>
          <a:p>
            <a:pPr>
              <a:buNone/>
            </a:pPr>
            <a:r>
              <a:rPr lang="en-US" dirty="0" smtClean="0"/>
              <a:t>	2) Water Table</a:t>
            </a:r>
          </a:p>
          <a:p>
            <a:pPr>
              <a:buNone/>
            </a:pPr>
            <a:r>
              <a:rPr lang="en-US" dirty="0" smtClean="0"/>
              <a:t>	3) Zone of Saturation</a:t>
            </a:r>
          </a:p>
          <a:p>
            <a:pPr>
              <a:buNone/>
            </a:pPr>
            <a:r>
              <a:rPr lang="en-US" dirty="0" smtClean="0"/>
              <a:t>	4) Impermeable Rock layer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End of Section Vocabulary 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Recharge Zone </a:t>
            </a:r>
            <a:r>
              <a:rPr lang="en-US" dirty="0" smtClean="0"/>
              <a:t>– the ground surface where water enters an aquifer.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u="sng" dirty="0" smtClean="0">
                <a:solidFill>
                  <a:srgbClr val="FF0000"/>
                </a:solidFill>
              </a:rPr>
              <a:t>Well </a:t>
            </a:r>
            <a:r>
              <a:rPr lang="en-US" dirty="0" smtClean="0"/>
              <a:t>-  A man-made hole that extends deeper than water table.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u="sng" dirty="0" smtClean="0">
                <a:solidFill>
                  <a:srgbClr val="FF0000"/>
                </a:solidFill>
              </a:rPr>
              <a:t>Artesian Spring </a:t>
            </a:r>
            <a:r>
              <a:rPr lang="en-US" dirty="0" smtClean="0"/>
              <a:t>– a spring whose water flows from a crack in the cap rock of the aquifer.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u="sng" dirty="0" smtClean="0">
                <a:solidFill>
                  <a:srgbClr val="FF0000"/>
                </a:solidFill>
              </a:rPr>
              <a:t>Stalactites </a:t>
            </a:r>
            <a:r>
              <a:rPr lang="en-US" dirty="0" smtClean="0"/>
              <a:t>– Icicle-shaped features that form on the ceilings of caves.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u="sng" dirty="0" smtClean="0">
                <a:solidFill>
                  <a:srgbClr val="FF0000"/>
                </a:solidFill>
              </a:rPr>
              <a:t>Stalagmites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– Icicle-shaped features that form on the floors of caves.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endParaRPr lang="en-US" dirty="0" smtClean="0"/>
          </a:p>
          <a:p>
            <a:pPr marL="274320" lvl="1" indent="-274320">
              <a:buClr>
                <a:schemeClr val="accent3"/>
              </a:buClr>
              <a:buSzPct val="95000"/>
            </a:pPr>
            <a:endParaRPr lang="en-US" dirty="0" smtClean="0"/>
          </a:p>
          <a:p>
            <a:pPr marL="274320" lvl="1" indent="-274320">
              <a:buClr>
                <a:schemeClr val="accent3"/>
              </a:buClr>
              <a:buSzPct val="95000"/>
            </a:pPr>
            <a:endParaRPr lang="en-US" dirty="0" smtClean="0"/>
          </a:p>
          <a:p>
            <a:pPr marL="274320" lvl="1" indent="-274320">
              <a:buClr>
                <a:schemeClr val="accent3"/>
              </a:buClr>
              <a:buSzPct val="95000"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of lesson Review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/>
              <a:t>1)Which of the following describes an aquifer’s ability to allow the flow of water?</a:t>
            </a:r>
          </a:p>
          <a:p>
            <a:pPr marL="514350" indent="-514350">
              <a:buNone/>
            </a:pPr>
            <a:r>
              <a:rPr lang="en-US" dirty="0" smtClean="0"/>
              <a:t>A. Porosity</a:t>
            </a:r>
          </a:p>
          <a:p>
            <a:pPr marL="514350" indent="-514350">
              <a:buNone/>
            </a:pPr>
            <a:r>
              <a:rPr lang="en-US" dirty="0" smtClean="0"/>
              <a:t>B. Permeability  </a:t>
            </a:r>
          </a:p>
          <a:p>
            <a:pPr marL="514350" indent="-514350">
              <a:buNone/>
            </a:pPr>
            <a:r>
              <a:rPr lang="en-US" dirty="0" smtClean="0"/>
              <a:t>C. Geology </a:t>
            </a:r>
          </a:p>
          <a:p>
            <a:pPr marL="514350" indent="-514350">
              <a:buNone/>
            </a:pPr>
            <a:r>
              <a:rPr lang="en-US" dirty="0" smtClean="0"/>
              <a:t>D. Recharge Zone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2)What is  the Water Table?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3) Explain how particles affect the porosity of an aquifer?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4) Name two features that are formed by underground deposition.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5)What feature does underground erosion create?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6)Explain the difference between a spring and a well.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Start from the bottom</a:t>
            </a:r>
            <a:br>
              <a:rPr lang="en-US" dirty="0" smtClean="0"/>
            </a:br>
            <a:r>
              <a:rPr lang="en-US" dirty="0" smtClean="0"/>
              <a:t>Impermeable Rock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Impermeable rock -</a:t>
            </a:r>
            <a:r>
              <a:rPr lang="en-US" dirty="0" smtClean="0"/>
              <a:t>  Rock that will not allow water to flow through it. </a:t>
            </a:r>
          </a:p>
          <a:p>
            <a:r>
              <a:rPr lang="en-US" dirty="0" smtClean="0"/>
              <a:t>What does this mean????</a:t>
            </a:r>
          </a:p>
          <a:p>
            <a:r>
              <a:rPr lang="en-US" dirty="0" smtClean="0"/>
              <a:t>When the water reaches this point it cannot seep into the ground further.</a:t>
            </a:r>
          </a:p>
          <a:p>
            <a:r>
              <a:rPr lang="en-US" dirty="0" smtClean="0"/>
              <a:t>If the water cannot move down into the earth any further, what must happen?</a:t>
            </a:r>
          </a:p>
          <a:p>
            <a:r>
              <a:rPr lang="en-US" dirty="0" smtClean="0"/>
              <a:t>It begins to build upward underneath the earth’s surface. </a:t>
            </a:r>
          </a:p>
          <a:p>
            <a:r>
              <a:rPr lang="en-US" dirty="0" smtClean="0"/>
              <a:t>This moves us into the next zone……..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Zone of Saturation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u="sng" dirty="0" smtClean="0"/>
              <a:t>Zone of Saturation </a:t>
            </a:r>
            <a:r>
              <a:rPr lang="en-US" sz="2800" dirty="0" smtClean="0"/>
              <a:t>– This is the zone where water collects underneath the earth’s surface.</a:t>
            </a:r>
          </a:p>
          <a:p>
            <a:r>
              <a:rPr lang="en-US" sz="2800" dirty="0" smtClean="0"/>
              <a:t>Where is the water stored in this zone? Is it flowing like a river underground? Where is the water stored ?</a:t>
            </a:r>
          </a:p>
          <a:p>
            <a:r>
              <a:rPr lang="en-US" sz="2800" dirty="0" smtClean="0"/>
              <a:t>The water is stored in the spaces between the rock particles. This is called POROSITY.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Porosity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Porosity</a:t>
            </a:r>
            <a:r>
              <a:rPr lang="en-US" dirty="0" smtClean="0"/>
              <a:t> – The percentage of space between individual rocks under the surface of the earth.</a:t>
            </a:r>
          </a:p>
          <a:p>
            <a:r>
              <a:rPr lang="en-US" dirty="0" smtClean="0"/>
              <a:t>If a rock layer is filled up with particles of different sizes, then it will have a low percentage of open space. This mean that it will have what kind of porosity?</a:t>
            </a:r>
          </a:p>
          <a:p>
            <a:r>
              <a:rPr lang="en-US" dirty="0" smtClean="0"/>
              <a:t>LOW!!!!!!!!!!</a:t>
            </a:r>
          </a:p>
          <a:p>
            <a:r>
              <a:rPr lang="en-US" dirty="0" smtClean="0"/>
              <a:t>If a rock layer is filled up with evenly sized particles, then it will have a high percentage of open space. This mean that it will have what kind of porosity?</a:t>
            </a:r>
          </a:p>
          <a:p>
            <a:r>
              <a:rPr lang="en-US" dirty="0" smtClean="0"/>
              <a:t>HIGH!!!!!!!!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Zone of Aeration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u="sng" dirty="0" smtClean="0"/>
              <a:t>Zone of Aeration </a:t>
            </a:r>
            <a:r>
              <a:rPr lang="en-US" sz="3200" dirty="0" smtClean="0"/>
              <a:t>– This is the upper zone that allows water to pass easily through it.</a:t>
            </a:r>
          </a:p>
          <a:p>
            <a:endParaRPr lang="en-US" dirty="0" smtClean="0"/>
          </a:p>
          <a:p>
            <a:r>
              <a:rPr lang="en-US" sz="4400" dirty="0" smtClean="0"/>
              <a:t>This zone is very permeable!!!!</a:t>
            </a:r>
          </a:p>
          <a:p>
            <a:pPr>
              <a:buNone/>
            </a:pPr>
            <a:endParaRPr lang="en-US" sz="4400" dirty="0" smtClean="0"/>
          </a:p>
          <a:p>
            <a:r>
              <a:rPr lang="en-US" sz="3200" u="sng" dirty="0" smtClean="0"/>
              <a:t>Permeability</a:t>
            </a:r>
            <a:r>
              <a:rPr lang="en-US" sz="3200" dirty="0" smtClean="0"/>
              <a:t> – A rock’s ability to allow water to flow through it.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Water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Water Table </a:t>
            </a:r>
            <a:r>
              <a:rPr lang="en-US" dirty="0" smtClean="0"/>
              <a:t>– This is the boundary between the Zone of Aeration and the Zone of Saturation!!!</a:t>
            </a:r>
          </a:p>
          <a:p>
            <a:r>
              <a:rPr lang="en-US" dirty="0" smtClean="0"/>
              <a:t>This means that where the zone of aeration and the zone of saturation meet, the water table is present!!!!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A look at the Layers!!</a:t>
            </a:r>
            <a:endParaRPr lang="en-US" dirty="0"/>
          </a:p>
        </p:txBody>
      </p:sp>
      <p:pic>
        <p:nvPicPr>
          <p:cNvPr id="6" name="Content Placeholder 5" descr="water tabl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381000"/>
            <a:ext cx="9144000" cy="6091228"/>
          </a:xfrm>
        </p:spPr>
      </p:pic>
      <p:sp>
        <p:nvSpPr>
          <p:cNvPr id="7" name="TextBox 6"/>
          <p:cNvSpPr txBox="1"/>
          <p:nvPr/>
        </p:nvSpPr>
        <p:spPr>
          <a:xfrm>
            <a:off x="762000" y="2438400"/>
            <a:ext cx="6477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u="sng" dirty="0" smtClean="0">
                <a:solidFill>
                  <a:srgbClr val="FF0000"/>
                </a:solidFill>
              </a:rPr>
              <a:t>Zone of Aeration</a:t>
            </a:r>
            <a:endParaRPr lang="en-US" sz="6600" u="sng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5029200"/>
            <a:ext cx="670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u="sng" dirty="0" smtClean="0">
                <a:solidFill>
                  <a:srgbClr val="FF0000"/>
                </a:solidFill>
              </a:rPr>
              <a:t>Zone of Saturation</a:t>
            </a:r>
            <a:endParaRPr lang="en-US" sz="6000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A look a Porosity</a:t>
            </a:r>
            <a:endParaRPr lang="en-US" dirty="0"/>
          </a:p>
        </p:txBody>
      </p:sp>
      <p:pic>
        <p:nvPicPr>
          <p:cNvPr id="4" name="Content Placeholder 3" descr="rock porosity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1447800"/>
            <a:ext cx="7546911" cy="4315619"/>
          </a:xfrm>
        </p:spPr>
      </p:pic>
      <p:sp>
        <p:nvSpPr>
          <p:cNvPr id="5" name="TextBox 4"/>
          <p:cNvSpPr txBox="1"/>
          <p:nvPr/>
        </p:nvSpPr>
        <p:spPr>
          <a:xfrm>
            <a:off x="990600" y="17526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A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76800" y="1676400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B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6096000"/>
            <a:ext cx="708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Which has a larger porosity?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3397</TotalTime>
  <Words>1019</Words>
  <Application>Microsoft Office PowerPoint</Application>
  <PresentationFormat>On-screen Show (4:3)</PresentationFormat>
  <Paragraphs>120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Flow</vt:lpstr>
      <vt:lpstr>Underground Water</vt:lpstr>
      <vt:lpstr>Groundwater</vt:lpstr>
      <vt:lpstr>Start from the bottom Impermeable Rock layer</vt:lpstr>
      <vt:lpstr>Zone of Saturation</vt:lpstr>
      <vt:lpstr>Porosity</vt:lpstr>
      <vt:lpstr>Zone of Aeration</vt:lpstr>
      <vt:lpstr>Water Table</vt:lpstr>
      <vt:lpstr>A look at the Layers!!</vt:lpstr>
      <vt:lpstr>A look a Porosity</vt:lpstr>
      <vt:lpstr>Aquifers</vt:lpstr>
      <vt:lpstr>Recharge Zone</vt:lpstr>
      <vt:lpstr>Springs and Wells</vt:lpstr>
      <vt:lpstr>Artesian Spring</vt:lpstr>
      <vt:lpstr>Wells</vt:lpstr>
      <vt:lpstr>A Closer Look At Wells!!!</vt:lpstr>
      <vt:lpstr>Underground Erosion &amp; Deposition</vt:lpstr>
      <vt:lpstr>Caves</vt:lpstr>
      <vt:lpstr>Sinkholes</vt:lpstr>
      <vt:lpstr>End of Section Vocabulary</vt:lpstr>
      <vt:lpstr>End of Section Vocabulary Contd.</vt:lpstr>
      <vt:lpstr>End of lesson Review Questions</vt:lpstr>
      <vt:lpstr>Questions Contd.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Underground Water</dc:title>
  <dc:creator>Kannapolis Middle School</dc:creator>
  <cp:lastModifiedBy>asmith2</cp:lastModifiedBy>
  <cp:revision>303</cp:revision>
  <dcterms:created xsi:type="dcterms:W3CDTF">2009-09-16T18:33:55Z</dcterms:created>
  <dcterms:modified xsi:type="dcterms:W3CDTF">2014-02-18T11:56:01Z</dcterms:modified>
</cp:coreProperties>
</file>