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4"/>
  </p:notesMasterIdLst>
  <p:handoutMasterIdLst>
    <p:handoutMasterId r:id="rId65"/>
  </p:handoutMasterIdLst>
  <p:sldIdLst>
    <p:sldId id="329" r:id="rId2"/>
    <p:sldId id="330" r:id="rId3"/>
    <p:sldId id="331" r:id="rId4"/>
    <p:sldId id="332" r:id="rId5"/>
    <p:sldId id="297" r:id="rId6"/>
    <p:sldId id="334" r:id="rId7"/>
    <p:sldId id="337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256" r:id="rId36"/>
    <p:sldId id="257" r:id="rId37"/>
    <p:sldId id="258" r:id="rId38"/>
    <p:sldId id="259" r:id="rId39"/>
    <p:sldId id="336" r:id="rId40"/>
    <p:sldId id="260" r:id="rId41"/>
    <p:sldId id="261" r:id="rId42"/>
    <p:sldId id="328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5" r:id="rId54"/>
    <p:sldId id="280" r:id="rId55"/>
    <p:sldId id="281" r:id="rId56"/>
    <p:sldId id="282" r:id="rId57"/>
    <p:sldId id="283" r:id="rId58"/>
    <p:sldId id="286" r:id="rId59"/>
    <p:sldId id="287" r:id="rId60"/>
    <p:sldId id="289" r:id="rId61"/>
    <p:sldId id="290" r:id="rId62"/>
    <p:sldId id="29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EC1B-60DC-4DF0-B4E5-095D48E88175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EF4F-B1CC-471C-921E-18124FE2D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6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9F8D-04A4-4CE4-B17A-C1A56F6A57E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1081-9B82-4F5A-BA65-4C30BF2D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6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081-9B82-4F5A-BA65-4C30BF2D8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7FCB-F276-4BF9-AC69-36A822AA8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AFD3-8DEB-40A6-A423-C985404FB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4376-7B00-4E87-A18A-00D6D7887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D87B-65D8-42B3-8417-14A9D28D8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0B136-F814-4880-9A81-7DC5B966C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EFFC9-E554-45BA-BD44-AACC3940E0B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3604EF-76A2-4A2C-ACDC-A6B47EB0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Ld3ebldSTs" TargetMode="External"/><Relationship Id="rId2" Type="http://schemas.openxmlformats.org/officeDocument/2006/relationships/hyperlink" Target="https://www.youtube.com/watch?v=HrKTuCDier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MuJxd2Gpx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evolution/educators/teachstuds/svideo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lasszone.com/books/ml_science_nc8/page_build.cfm?id=none&amp;u=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echapps.net/interactives/pepperMoths.swf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yrXAGY1d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4LFu91Xrw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evolution/educators/teachstuds/svideos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media.mcb.harvard.edu/" TargetMode="External"/><Relationship Id="rId2" Type="http://schemas.openxmlformats.org/officeDocument/2006/relationships/hyperlink" Target="Evolut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bs.org/wgbh/evolution/educators/teachstuds/svideos.htm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 of tectonic plates that move over the surface of the Earth.</a:t>
            </a:r>
          </a:p>
          <a:p>
            <a:endParaRPr lang="en-US" dirty="0"/>
          </a:p>
          <a:p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www.youtube.com/watch?v=HrKTuCDierM</a:t>
            </a:r>
            <a:endParaRPr lang="en-US" sz="1400" dirty="0" smtClean="0"/>
          </a:p>
          <a:p>
            <a:r>
              <a:rPr lang="en-US" sz="1800" dirty="0" smtClean="0">
                <a:hlinkClick r:id="rId3"/>
              </a:rPr>
              <a:t>http://www.youtube.com/watch?v=ELd3ebldSTs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www.youtube.com/watch?v=uMuJxd2Gpxo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Plate Tectonics/ Continental Drift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temperature</a:t>
            </a:r>
          </a:p>
          <a:p>
            <a:pPr eaLnBrk="1" hangingPunct="1"/>
            <a:r>
              <a:rPr lang="en-US" dirty="0" smtClean="0"/>
              <a:t>rainfall</a:t>
            </a:r>
          </a:p>
          <a:p>
            <a:pPr eaLnBrk="1" hangingPunct="1"/>
            <a:r>
              <a:rPr lang="en-US" dirty="0" smtClean="0"/>
              <a:t>volcanic eruption</a:t>
            </a:r>
          </a:p>
          <a:p>
            <a:pPr eaLnBrk="1" hangingPunct="1"/>
            <a:r>
              <a:rPr lang="en-US" dirty="0" smtClean="0"/>
              <a:t>earthquakes</a:t>
            </a:r>
          </a:p>
          <a:p>
            <a:pPr eaLnBrk="1" hangingPunct="1"/>
            <a:r>
              <a:rPr lang="en-US" dirty="0" smtClean="0"/>
              <a:t>flooding or drought</a:t>
            </a:r>
          </a:p>
          <a:p>
            <a:pPr eaLnBrk="1" hangingPunct="1"/>
            <a:r>
              <a:rPr lang="en-US" dirty="0" smtClean="0"/>
              <a:t>shifting land masses or seas</a:t>
            </a:r>
          </a:p>
          <a:p>
            <a:pPr eaLnBrk="1" hangingPunct="1"/>
            <a:r>
              <a:rPr lang="en-US" dirty="0" smtClean="0"/>
              <a:t>a change in food supply</a:t>
            </a:r>
          </a:p>
          <a:p>
            <a:pPr eaLnBrk="1" hangingPunct="1"/>
            <a:r>
              <a:rPr lang="en-US" dirty="0" smtClean="0"/>
              <a:t>a new predator or disease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Natural Events for Extinctions</a:t>
            </a:r>
          </a:p>
        </p:txBody>
      </p:sp>
      <p:pic>
        <p:nvPicPr>
          <p:cNvPr id="12292" name="Picture 4" descr="an012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1559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b="1" dirty="0" smtClean="0"/>
              <a:t>Permian Extinction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250 million years ago species living in the ocean and on land became extinct because land masses moved together which changed the climate of Earth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b="1" dirty="0" smtClean="0"/>
              <a:t>Cretaceous Extinction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65 million years ago dinosaurs disappeared on Earth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Asteroid Theory- at the rock layer between the Cretaceous and Tertiary periods evidence of an asteroid can be found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Mass Extinctions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Chicxulub</a:t>
            </a:r>
            <a:r>
              <a:rPr lang="en-US" sz="4000" dirty="0" smtClean="0">
                <a:solidFill>
                  <a:schemeClr val="tx1"/>
                </a:solidFill>
              </a:rPr>
              <a:t> Crater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May have caused the Cretaceous extinction.</a:t>
            </a:r>
          </a:p>
        </p:txBody>
      </p:sp>
      <p:pic>
        <p:nvPicPr>
          <p:cNvPr id="15363" name="Picture 4" descr="Chicxulub Cr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81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maymc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533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Human Threats for extinction</a:t>
            </a:r>
          </a:p>
        </p:txBody>
      </p:sp>
      <p:graphicFrame>
        <p:nvGraphicFramePr>
          <p:cNvPr id="24681" name="Group 105"/>
          <p:cNvGraphicFramePr>
            <a:graphicFrameLocks noGrp="1"/>
          </p:cNvGraphicFramePr>
          <p:nvPr>
            <p:ph type="tbl" idx="1"/>
          </p:nvPr>
        </p:nvGraphicFramePr>
        <p:xfrm>
          <a:off x="228600" y="1143000"/>
          <a:ext cx="8686800" cy="5493739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01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Habitat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Habitat changes quickly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 human encroachment –land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4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Invaders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- native species introduced to new 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 introduction and reintroduce native 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Contaminated land, air,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 waste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Overgrazing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Forest burning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Habitat changed or destroyed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 use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2" name="Group 62"/>
          <p:cNvGraphicFramePr>
            <a:graphicFrameLocks noGrp="1"/>
          </p:cNvGraphicFramePr>
          <p:nvPr>
            <p:ph type="tbl" idx="1"/>
          </p:nvPr>
        </p:nvGraphicFramePr>
        <p:xfrm>
          <a:off x="533400" y="1371600"/>
          <a:ext cx="8229600" cy="462102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19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Overharvesting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 taken for food, energy, 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 management reduce demand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Climate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Ozone depletion, greenhouse effect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 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Poaching, overhunting,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overfishing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Rapid death of too many animals of a 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 demand, laws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Isn’t Evolution just a Theory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hlinkClick r:id="rId2"/>
              </a:rPr>
              <a:t>http://www.pbs.org/wgbh/evolution/educators/teachstuds/svideos.html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Answer the following questions from the video.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What is a theory?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What is an inference?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What was Charles Darwin’s theory?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144000" cy="1431925"/>
          </a:xfrm>
        </p:spPr>
        <p:txBody>
          <a:bodyPr/>
          <a:lstStyle/>
          <a:p>
            <a:pPr marL="838200" indent="-838200" eaLnBrk="1" hangingPunct="1"/>
            <a:r>
              <a:rPr lang="en-US" sz="3200" dirty="0" smtClean="0">
                <a:solidFill>
                  <a:schemeClr val="tx1"/>
                </a:solidFill>
              </a:rPr>
              <a:t>Charles Darwin (1809-1882)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Sailed around the world 1831-1836</a:t>
            </a:r>
          </a:p>
        </p:txBody>
      </p:sp>
      <p:pic>
        <p:nvPicPr>
          <p:cNvPr id="21508" name="Picture 16" descr="galapag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813951"/>
            <a:ext cx="3927475" cy="2373097"/>
          </a:xfrm>
          <a:noFill/>
        </p:spPr>
      </p:pic>
      <p:pic>
        <p:nvPicPr>
          <p:cNvPr id="21507" name="Picture 5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4800" y="838200"/>
            <a:ext cx="3886200" cy="1431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</a:rPr>
              <a:t>What did Darwin’s Travels reveal</a:t>
            </a:r>
          </a:p>
        </p:txBody>
      </p:sp>
      <p:sp>
        <p:nvSpPr>
          <p:cNvPr id="22531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667000"/>
            <a:ext cx="4572000" cy="4191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The diversity of living species was far greater than anyone had previously known!!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These observations led him to develop the theory of evolution!!</a:t>
            </a:r>
          </a:p>
        </p:txBody>
      </p:sp>
      <p:pic>
        <p:nvPicPr>
          <p:cNvPr id="22532" name="Picture 30" descr="beetle_diversit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8175" y="0"/>
            <a:ext cx="46958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Charles Darwin- based in part his evolutionary theory on observations of finch species on the Galapagos islands.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Different species of finch had developed different beak sizes for the types of food that was available on the different islands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Suggested that the different species of finch had evolved from the original species in response to different environmental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Floor Spreading:</a:t>
            </a:r>
          </a:p>
          <a:p>
            <a:pPr lvl="1"/>
            <a:r>
              <a:rPr lang="en-US" dirty="0" smtClean="0"/>
              <a:t>Mid ocean ridge:  sea floor splits, magma flows out and builds mounds and forms new oceanic crust.</a:t>
            </a:r>
          </a:p>
          <a:p>
            <a:pPr lvl="1"/>
            <a:r>
              <a:rPr lang="en-US" dirty="0" smtClean="0"/>
              <a:t>Ocean Trenches:  oceanic crust sinks in the </a:t>
            </a:r>
            <a:r>
              <a:rPr lang="en-US" dirty="0" err="1" smtClean="0"/>
              <a:t>asthenosphere</a:t>
            </a:r>
            <a:r>
              <a:rPr lang="en-US" dirty="0" smtClean="0"/>
              <a:t> (where magma circulates)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Old crust is being destroyed as new crust is forming.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ocean floor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How did tortoises and birds differ among the islands of the Galapagos?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400800" y="2133600"/>
            <a:ext cx="2743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Each island had its own type of tortoises and birds that were clearly different from other islands</a:t>
            </a:r>
          </a:p>
        </p:txBody>
      </p:sp>
      <p:pic>
        <p:nvPicPr>
          <p:cNvPr id="24580" name="Picture 7" descr="darwin_finch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39925"/>
            <a:ext cx="6324600" cy="4918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2"/>
              </a:rPr>
              <a:t>http://www.classzone.com/books/ml_science_nc8/page_build.cfm?id=none&amp;u=2#</a:t>
            </a:r>
            <a:r>
              <a:rPr lang="en-US" sz="2800" dirty="0" smtClean="0"/>
              <a:t>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10" descr="Darwin%27s_finches_by_Gou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697373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Galapagos                      Turtles</a:t>
            </a:r>
          </a:p>
        </p:txBody>
      </p:sp>
      <p:pic>
        <p:nvPicPr>
          <p:cNvPr id="26627" name="Picture 4" descr="big%20turt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44633"/>
            <a:ext cx="3927475" cy="3711734"/>
          </a:xfrm>
          <a:noFill/>
        </p:spPr>
      </p:pic>
      <p:pic>
        <p:nvPicPr>
          <p:cNvPr id="26628" name="Picture 7" descr="d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914400"/>
            <a:ext cx="3429000" cy="2388254"/>
          </a:xfrm>
          <a:noFill/>
        </p:spPr>
      </p:pic>
      <p:pic>
        <p:nvPicPr>
          <p:cNvPr id="26629" name="Picture 10" descr="25-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3657600"/>
            <a:ext cx="3505200" cy="2594535"/>
          </a:xfrm>
          <a:noFill/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6400800" y="3200400"/>
            <a:ext cx="1981200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Short Neck</a:t>
            </a: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6629400" y="6248400"/>
            <a:ext cx="1752600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Long 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xlh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2209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longh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3048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b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940050"/>
            <a:ext cx="26289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nature provides variation, humans select variations that are useful. </a:t>
            </a:r>
          </a:p>
          <a:p>
            <a:pPr eaLnBrk="1" hangingPunct="1"/>
            <a:r>
              <a:rPr lang="en-US" dirty="0" smtClean="0"/>
              <a:t>Example - a farmer breeds only his best livestock</a:t>
            </a:r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	Artificial Selection </a:t>
            </a:r>
          </a:p>
        </p:txBody>
      </p:sp>
      <p:pic>
        <p:nvPicPr>
          <p:cNvPr id="29703" name="Picture 7" descr="99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9560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sidebar_longhor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4324350"/>
            <a:ext cx="2476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Overtime, natural selection results in changes in the inherited characteristics of a population.  </a:t>
            </a:r>
          </a:p>
          <a:p>
            <a:pPr eaLnBrk="1" hangingPunct="1"/>
            <a:r>
              <a:rPr lang="en-US" sz="3600" b="1" dirty="0" smtClean="0"/>
              <a:t>These changes increase a species fitness (survival rate)</a:t>
            </a:r>
          </a:p>
          <a:p>
            <a:pPr eaLnBrk="1" hangingPunct="1"/>
            <a:endParaRPr lang="en-US" sz="3600" b="1" dirty="0" smtClean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  Natural Selection and 	Species 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	Natural Selection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47800"/>
            <a:ext cx="4038600" cy="54102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traits that help an organism survive in a particular environment are “selected” in natural selection</a:t>
            </a:r>
          </a:p>
          <a:p>
            <a:r>
              <a:rPr lang="en-US" sz="1790" b="1" dirty="0" smtClean="0">
                <a:hlinkClick r:id="rId2"/>
              </a:rPr>
              <a:t>http://www.techapps.net/interactives/pepperMoths.swf</a:t>
            </a:r>
            <a:endParaRPr lang="en-US" sz="1790" b="1" dirty="0" smtClean="0"/>
          </a:p>
          <a:p>
            <a:pPr>
              <a:buNone/>
            </a:pPr>
            <a:endParaRPr lang="en-US" sz="1790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31748" name="Picture 15" descr="nat-s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943100"/>
            <a:ext cx="5029200" cy="491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Natural selection, in a nutsh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7200"/>
            <a:ext cx="9144000" cy="605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Natural selection, in a nutsh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473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Natural selection, in a nutsh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5407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381000"/>
          <a:ext cx="85344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Slide" r:id="rId3" imgW="3649680" imgH="2736720" progId="PowerPoint.Slide.8">
                  <p:embed/>
                </p:oleObj>
              </mc:Choice>
              <mc:Fallback>
                <p:oleObj name="Slide" r:id="rId3" imgW="3649680" imgH="273672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5344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transfer by movement of a material.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http://www.youtube.com/watch?v=ryrXAGY1dmE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457200"/>
          <a:ext cx="8077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Slide" r:id="rId3" imgW="3900600" imgH="2925720" progId="PowerPoint.Slide.8">
                  <p:embed/>
                </p:oleObj>
              </mc:Choice>
              <mc:Fallback>
                <p:oleObj name="Slide" r:id="rId3" imgW="3900600" imgH="292572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0772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381000"/>
          <a:ext cx="83058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Slide" r:id="rId3" imgW="4406760" imgH="3305160" progId="PowerPoint.Slide.8">
                  <p:embed/>
                </p:oleObj>
              </mc:Choice>
              <mc:Fallback>
                <p:oleObj name="Slide" r:id="rId3" imgW="4406760" imgH="33051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3058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228600"/>
          <a:ext cx="8382000" cy="63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Slide" r:id="rId3" imgW="4529160" imgH="3397320" progId="PowerPoint.Slide.8">
                  <p:embed/>
                </p:oleObj>
              </mc:Choice>
              <mc:Fallback>
                <p:oleObj name="Slide" r:id="rId3" imgW="4529160" imgH="339732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8382000" cy="638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533400"/>
          <a:ext cx="8229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Slide" r:id="rId3" imgW="4495680" imgH="3371760" progId="PowerPoint.Slide.8">
                  <p:embed/>
                </p:oleObj>
              </mc:Choice>
              <mc:Fallback>
                <p:oleObj name="Slide" r:id="rId3" imgW="4495680" imgH="33717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229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misconceptions_beav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584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1. Organisms differ; variation is inherited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2. Organisms produce more offspring than survive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3. Organisms compete for resources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4. Organisms with advantages survive to pass those advantages to their children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5. Species alive today are descended with modifications from common ancestors</a:t>
            </a:r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525000" cy="1431925"/>
          </a:xfrm>
        </p:spPr>
        <p:txBody>
          <a:bodyPr/>
          <a:lstStyle/>
          <a:p>
            <a:pPr marL="1117600" indent="-1117600" eaLnBrk="1" hangingPunct="1"/>
            <a:r>
              <a:rPr lang="en-US" dirty="0" smtClean="0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44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Darwin knew from personal experience that dog breeders can produce new species over time by selective breeding techniques.  Breeding dogs with desired traits produces a new breed of dog. This process is called artificial selection.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 thought this process might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be naturally occurring in nature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and termed it natural selection.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Theory of Natural Selection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/>
          </a:p>
        </p:txBody>
      </p:sp>
      <p:pic>
        <p:nvPicPr>
          <p:cNvPr id="37893" name="Picture 5" descr="dogs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95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Overproduction- most organisms produce more offspring than can survive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Variation- visual differences among individuals result from differences in genetic material this process of changing base pairs in the DNA is called a mutation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Key Principles of Natural Selection</a:t>
            </a:r>
          </a:p>
        </p:txBody>
      </p:sp>
      <p:pic>
        <p:nvPicPr>
          <p:cNvPr id="7" name="Picture 5" descr="300px-Mutation_and_selection_diagram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819400" y="3581400"/>
            <a:ext cx="3352800" cy="280221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central idea of the notes yesterday?</a:t>
            </a:r>
          </a:p>
          <a:p>
            <a:r>
              <a:rPr lang="en-US" dirty="0" smtClean="0"/>
              <a:t>What evidence from the notes helped you determine this?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 NB page 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Divergent:  moving away from each other</a:t>
            </a:r>
          </a:p>
          <a:p>
            <a:r>
              <a:rPr lang="en-US" dirty="0" smtClean="0"/>
              <a:t>Convergent:  Moving towards each other</a:t>
            </a:r>
          </a:p>
          <a:p>
            <a:pPr>
              <a:buNone/>
            </a:pPr>
            <a:r>
              <a:rPr lang="en-US" dirty="0" smtClean="0"/>
              <a:t>	oceanic/continental </a:t>
            </a:r>
            <a:r>
              <a:rPr lang="en-US" dirty="0" err="1" smtClean="0"/>
              <a:t>subduction</a:t>
            </a:r>
            <a:r>
              <a:rPr lang="en-US" dirty="0" smtClean="0"/>
              <a:t>:  ocean sinks under a continent – volcanoes form.</a:t>
            </a:r>
          </a:p>
          <a:p>
            <a:pPr>
              <a:buNone/>
            </a:pPr>
            <a:r>
              <a:rPr lang="en-US" dirty="0" smtClean="0"/>
              <a:t>	Continental/continental – collision (mountains or uplift)</a:t>
            </a:r>
          </a:p>
          <a:p>
            <a:pPr>
              <a:buNone/>
            </a:pPr>
            <a:r>
              <a:rPr lang="en-US" dirty="0" smtClean="0"/>
              <a:t>	Oceanic/oceanic </a:t>
            </a:r>
            <a:r>
              <a:rPr lang="en-US" dirty="0" err="1" smtClean="0"/>
              <a:t>subduction</a:t>
            </a:r>
            <a:r>
              <a:rPr lang="en-US" dirty="0" smtClean="0"/>
              <a:t>:  1 plate goes under the other plate:  islands form.</a:t>
            </a:r>
          </a:p>
          <a:p>
            <a:r>
              <a:rPr lang="en-US" dirty="0" smtClean="0"/>
              <a:t>Transform – Moving sideways with each other.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http://www.youtube.com/watch?v=p4LFu91Xrw0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 ways of moving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Adaptation-</a:t>
            </a:r>
            <a:r>
              <a:rPr lang="en-US" dirty="0" smtClean="0"/>
              <a:t> a trait that improves an organism’s chance for survival and reproduction.</a:t>
            </a:r>
          </a:p>
          <a:p>
            <a:pPr eaLnBrk="1" hangingPunct="1"/>
            <a:r>
              <a:rPr lang="en-US" b="1" dirty="0" smtClean="0"/>
              <a:t>Selection</a:t>
            </a:r>
            <a:r>
              <a:rPr lang="en-US" dirty="0" smtClean="0"/>
              <a:t>- the individuals that have the adaptation increase in numbers and are able to adapt to the environment over the individuals who do not have the adaptation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How does evolution really work?</a:t>
            </a:r>
          </a:p>
          <a:p>
            <a:pPr eaLnBrk="1" hangingPunct="1"/>
            <a:r>
              <a:rPr lang="en-US" dirty="0" smtClean="0">
                <a:hlinkClick r:id="rId2"/>
              </a:rPr>
              <a:t>http://www.pbs.org/wgbh/evolution/educators/teachstuds/svideos.html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7363"/>
            <a:ext cx="7772400" cy="4525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Fossil Record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10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Geographic Distribution of Living Species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10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Homologous Body structures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10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Similarities in Embryology </a:t>
            </a:r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/>
            <a:r>
              <a:rPr lang="en-US" dirty="0" smtClean="0"/>
              <a:t>	Evidence of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4572000" cy="1431925"/>
          </a:xfrm>
        </p:spPr>
        <p:txBody>
          <a:bodyPr>
            <a:normAutofit fontScale="90000"/>
          </a:bodyPr>
          <a:lstStyle/>
          <a:p>
            <a:pPr marL="1117600" indent="-1117600" eaLnBrk="1" hangingPunct="1"/>
            <a:r>
              <a:rPr lang="en-US" smtClean="0"/>
              <a:t>Evidence of Evolution</a:t>
            </a:r>
          </a:p>
        </p:txBody>
      </p:sp>
      <p:sp>
        <p:nvSpPr>
          <p:cNvPr id="44035" name="Rectangle 102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133600"/>
            <a:ext cx="4495800" cy="2743200"/>
          </a:xfrm>
        </p:spPr>
        <p:txBody>
          <a:bodyPr>
            <a:normAutofit fontScale="77500" lnSpcReduction="20000"/>
          </a:bodyPr>
          <a:lstStyle/>
          <a:p>
            <a:pPr marL="660400" indent="-660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Fossil Record provides evidence that living things have evolved</a:t>
            </a:r>
          </a:p>
          <a:p>
            <a:pPr marL="660400" indent="-660400" eaLnBrk="1" hangingPunct="1">
              <a:lnSpc>
                <a:spcPct val="90000"/>
              </a:lnSpc>
            </a:pPr>
            <a:endParaRPr lang="en-US" sz="2800" b="1" dirty="0" smtClean="0"/>
          </a:p>
          <a:p>
            <a:pPr marL="660400" indent="-660400"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marL="660400" indent="-6604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Fossils show the history of life on earth and how different groups of organisms have changed over time</a:t>
            </a:r>
          </a:p>
        </p:txBody>
      </p:sp>
      <p:pic>
        <p:nvPicPr>
          <p:cNvPr id="44036" name="Picture 1029" descr="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71600"/>
            <a:ext cx="5486400" cy="45259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b="1" dirty="0" smtClean="0"/>
              <a:t>Geographic Distribution of Living Species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en-US" b="1" dirty="0" smtClean="0"/>
          </a:p>
          <a:p>
            <a:pPr marL="990600" lvl="1" indent="-533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3200" b="1" dirty="0" smtClean="0"/>
              <a:t>	Similar animals in different locations were the product of different lines of descent</a:t>
            </a: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562600" cy="1431925"/>
          </a:xfrm>
        </p:spPr>
        <p:txBody>
          <a:bodyPr>
            <a:normAutofit fontScale="90000"/>
          </a:bodyPr>
          <a:lstStyle/>
          <a:p>
            <a:pPr marL="1117600" indent="-1117600" eaLnBrk="1" hangingPunct="1"/>
            <a:r>
              <a:rPr lang="en-US" dirty="0" smtClean="0"/>
              <a:t>	Evidence of             Evolution</a:t>
            </a:r>
          </a:p>
        </p:txBody>
      </p:sp>
      <p:pic>
        <p:nvPicPr>
          <p:cNvPr id="45060" name="Picture 23" descr="d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5" descr="25-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0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4876800" cy="1431925"/>
          </a:xfrm>
        </p:spPr>
        <p:txBody>
          <a:bodyPr>
            <a:normAutofit fontScale="90000"/>
          </a:bodyPr>
          <a:lstStyle/>
          <a:p>
            <a:pPr marL="1117600" indent="-1117600" eaLnBrk="1" hangingPunct="1"/>
            <a:r>
              <a:rPr lang="en-US" dirty="0" smtClean="0"/>
              <a:t>	Evidence of Evolution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905000"/>
            <a:ext cx="8534400" cy="4953000"/>
          </a:xfrm>
        </p:spPr>
        <p:txBody>
          <a:bodyPr/>
          <a:lstStyle/>
          <a:p>
            <a:pPr marL="660400" indent="-660400" eaLnBrk="1" hangingPunct="1">
              <a:buClr>
                <a:schemeClr val="bg1"/>
              </a:buClr>
              <a:buFontTx/>
              <a:buNone/>
            </a:pPr>
            <a:r>
              <a:rPr lang="en-US" sz="2800" b="1" u="sng" dirty="0" smtClean="0"/>
              <a:t>Homologous Body Structures </a:t>
            </a:r>
          </a:p>
          <a:p>
            <a:pPr marL="1035050" lvl="1" indent="-577850" eaLnBrk="1" hangingPunct="1">
              <a:buClr>
                <a:schemeClr val="bg1"/>
              </a:buClr>
            </a:pPr>
            <a:r>
              <a:rPr lang="en-US" b="1" dirty="0" smtClean="0"/>
              <a:t>Structures that have different mature forms but develop from the same embryonic tissues</a:t>
            </a:r>
          </a:p>
          <a:p>
            <a:pPr marL="660400" indent="-660400" eaLnBrk="1" hangingPunct="1">
              <a:buClr>
                <a:schemeClr val="bg1"/>
              </a:buClr>
              <a:buFont typeface="Wingdings" pitchFamily="2" charset="2"/>
              <a:buNone/>
            </a:pPr>
            <a:endParaRPr lang="en-US" sz="2800" b="1" dirty="0" smtClean="0"/>
          </a:p>
          <a:p>
            <a:pPr marL="1409700" lvl="2" indent="-495300"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i="1" dirty="0" smtClean="0"/>
              <a:t>e.g. wing of bat, human arm, whale flipper,  leg of cat</a:t>
            </a:r>
          </a:p>
          <a:p>
            <a:pPr marL="660400" indent="-660400" eaLnBrk="1" hangingPunct="1">
              <a:buClr>
                <a:schemeClr val="bg1"/>
              </a:buClr>
              <a:buFont typeface="Wingdings" pitchFamily="2" charset="2"/>
              <a:buNone/>
            </a:pP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 descr="ch17c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85800"/>
            <a:ext cx="9144000" cy="6172200"/>
          </a:xfrm>
          <a:noFill/>
        </p:spPr>
      </p:pic>
      <p:sp>
        <p:nvSpPr>
          <p:cNvPr id="47106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Homologous Body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01022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4582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Analogous Structures look different but essentially perform the same function for each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vestigial organs- are physical structures that were fully developed and functional in an earlier group of organisms but are reduced and unused in later species.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9155" name="Picture 4" descr="wh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5610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Species Change Over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332038"/>
            <a:ext cx="4800600" cy="4525962"/>
          </a:xfrm>
        </p:spPr>
        <p:txBody>
          <a:bodyPr/>
          <a:lstStyle/>
          <a:p>
            <a:pPr marL="660400" indent="-660400" eaLnBrk="1" hangingPunct="1">
              <a:buClr>
                <a:schemeClr val="bg1"/>
              </a:buClr>
              <a:buFontTx/>
              <a:buNone/>
            </a:pPr>
            <a:r>
              <a:rPr lang="en-US" sz="2800" b="1" dirty="0" smtClean="0"/>
              <a:t>Similarities in Embryology</a:t>
            </a:r>
          </a:p>
          <a:p>
            <a:pPr marL="1035050" lvl="1" indent="-577850" eaLnBrk="1" hangingPunct="1">
              <a:buClr>
                <a:schemeClr val="bg1"/>
              </a:buClr>
            </a:pPr>
            <a:r>
              <a:rPr lang="en-US" b="1" dirty="0" smtClean="0"/>
              <a:t>In their early stages of development, chickens, turtles and rats look similar, providing evidence that they shared a common ancestry.</a:t>
            </a:r>
          </a:p>
          <a:p>
            <a:pPr marL="1035050" lvl="1" indent="-577850" eaLnBrk="1" hangingPunct="1">
              <a:buClr>
                <a:schemeClr val="bg1"/>
              </a:buClr>
            </a:pPr>
            <a:endParaRPr lang="en-US" sz="2400" b="1" dirty="0" smtClean="0"/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04800" y="244475"/>
            <a:ext cx="4724400" cy="1431925"/>
          </a:xfrm>
        </p:spPr>
        <p:txBody>
          <a:bodyPr/>
          <a:lstStyle/>
          <a:p>
            <a:pPr marL="1117600" indent="-1117600" eaLnBrk="1" hangingPunct="1"/>
            <a:r>
              <a:rPr lang="en-US" sz="4000" dirty="0" smtClean="0"/>
              <a:t>	Evidence of Evolution</a:t>
            </a:r>
          </a:p>
        </p:txBody>
      </p:sp>
      <p:pic>
        <p:nvPicPr>
          <p:cNvPr id="50180" name="Picture 5" descr="0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 descr="embry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399" y="1481138"/>
            <a:ext cx="5187201" cy="4525962"/>
          </a:xfrm>
          <a:noFill/>
        </p:spPr>
      </p:pic>
      <p:sp>
        <p:nvSpPr>
          <p:cNvPr id="512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686800" cy="7461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Embryological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667000"/>
            <a:ext cx="8007350" cy="3733800"/>
          </a:xfrm>
        </p:spPr>
        <p:txBody>
          <a:bodyPr/>
          <a:lstStyle/>
          <a:p>
            <a:pPr lvl="1" eaLnBrk="1" hangingPunct="1"/>
            <a:r>
              <a:rPr lang="en-US" sz="3200" b="1" dirty="0" smtClean="0"/>
              <a:t>traces of homologous organs in other species</a:t>
            </a:r>
          </a:p>
          <a:p>
            <a:pPr lvl="1" eaLnBrk="1" hangingPunct="1"/>
            <a:r>
              <a:rPr lang="en-US" sz="3200" b="1" dirty="0" smtClean="0"/>
              <a:t>Organ that serves no useful function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b="1" i="1" dirty="0" smtClean="0"/>
              <a:t>Example: Appendix</a:t>
            </a:r>
            <a:r>
              <a:rPr lang="en-US" sz="3200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More Evidence that supports the Theory of Evolution</a:t>
            </a:r>
            <a:br>
              <a:rPr lang="en-US" sz="4000" dirty="0" smtClean="0"/>
            </a:br>
            <a:r>
              <a:rPr lang="en-US" sz="4000" dirty="0" smtClean="0"/>
              <a:t>is Vestigial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Embryonic Development</a:t>
            </a:r>
            <a:endParaRPr lang="en-US" dirty="0" smtClean="0">
              <a:hlinkClick r:id="rId2" action="ppaction://hlinkpres?slideindex=1&amp;slidetitle=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http://multimedia.mcb.harvard.edu/</a:t>
            </a:r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/>
              <a:t>Why does evolution matter today?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hlinkClick r:id="rId4"/>
              </a:rPr>
              <a:t>http://www.pbs.org/wgbh/evolution/educators/teachstuds/svideos.html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EVOLUTION &amp; SPECIATION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GENE POOL</a:t>
            </a:r>
            <a:r>
              <a:rPr lang="en-US" b="1" dirty="0" smtClean="0">
                <a:solidFill>
                  <a:schemeClr val="tx2"/>
                </a:solidFill>
              </a:rPr>
              <a:t> – COMMON GROUP OF ALL GENES PRESENT IN A  POPULATION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NEW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191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Combined genetic info. of all members</a:t>
            </a:r>
          </a:p>
          <a:p>
            <a:pPr marL="609600" indent="-609600" eaLnBrk="1" hangingPunct="1"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Allele frequency is # of times alleles occur</a:t>
            </a:r>
          </a:p>
          <a:p>
            <a:pPr marL="609600" indent="-609600" eaLnBrk="1" hangingPunct="1"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2"/>
                </a:solidFill>
              </a:rPr>
              <a:t>Gene Pool</a:t>
            </a:r>
          </a:p>
        </p:txBody>
      </p:sp>
      <p:pic>
        <p:nvPicPr>
          <p:cNvPr id="5124" name="Picture 1028" descr="C21_GenePool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7625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3581400" cy="59436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2 processes can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	lead  to this:</a:t>
            </a:r>
          </a:p>
          <a:p>
            <a:pPr marL="609600" indent="-609600" eaLnBrk="1" hangingPunct="1"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Mutations</a:t>
            </a:r>
            <a:r>
              <a:rPr lang="en-US" b="1" dirty="0" smtClean="0">
                <a:solidFill>
                  <a:schemeClr val="tx2"/>
                </a:solidFill>
              </a:rPr>
              <a:t> -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change in DNA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sequence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Gene Shuffling</a:t>
            </a:r>
            <a:r>
              <a:rPr lang="en-US" b="1" dirty="0" smtClean="0">
                <a:solidFill>
                  <a:schemeClr val="tx2"/>
                </a:solidFill>
              </a:rPr>
              <a:t> –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from sexual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reproduction</a:t>
            </a:r>
          </a:p>
        </p:txBody>
      </p:sp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tx2"/>
                </a:solidFill>
              </a:rPr>
              <a:t>Variation in Populations</a:t>
            </a:r>
          </a:p>
        </p:txBody>
      </p:sp>
      <p:pic>
        <p:nvPicPr>
          <p:cNvPr id="6148" name="Picture 1028" descr="geneticcrossover.gif (5133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09600"/>
            <a:ext cx="464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29" descr="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54864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Evolution of Populations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038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Occurs when there is a change in relative frequency of alleles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9220" name="Picture 4" descr="gene_pool_l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990600"/>
            <a:ext cx="37338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u="sng" dirty="0" smtClean="0">
                <a:solidFill>
                  <a:schemeClr val="tx2"/>
                </a:solidFill>
              </a:rPr>
              <a:t>FORMATION OF NEW SPECIES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AS NEW SPECIES EVOVLVE, POPULATIONS BECOME REPRODUCTIVELY ISOLATED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REPRODUCTIVE ISOLATION</a:t>
            </a:r>
            <a:r>
              <a:rPr lang="en-US" b="1" dirty="0" smtClean="0">
                <a:solidFill>
                  <a:schemeClr val="tx2"/>
                </a:solidFill>
              </a:rPr>
              <a:t> – MEMBERS OF 2 POPULATIONS CANNOT INTERBREED &amp; PRODUCE FERTILE OFFSPRING.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SPECIATION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geologic time scale wheel completed last class answer the following questions.</a:t>
            </a:r>
          </a:p>
          <a:p>
            <a:r>
              <a:rPr lang="en-US" dirty="0" smtClean="0"/>
              <a:t>1) In what era did coal swamps appear?</a:t>
            </a:r>
          </a:p>
          <a:p>
            <a:r>
              <a:rPr lang="en-US" dirty="0" smtClean="0"/>
              <a:t>2)  In what era did coral reefs flourish?</a:t>
            </a:r>
          </a:p>
          <a:p>
            <a:r>
              <a:rPr lang="en-US" dirty="0" smtClean="0"/>
              <a:t>3) In what era did flowering plants emerge?</a:t>
            </a:r>
          </a:p>
          <a:p>
            <a:r>
              <a:rPr lang="en-US" dirty="0" smtClean="0"/>
              <a:t>4)  In what era did humans appear?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NB page </a:t>
            </a:r>
            <a:r>
              <a:rPr lang="en-US" dirty="0" smtClean="0"/>
              <a:t>93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SPECIATION THE GALAPAGOS FINCHES OCCURRED BY: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	- </a:t>
            </a:r>
            <a:r>
              <a:rPr lang="en-US" b="1" u="sng" dirty="0" smtClean="0">
                <a:solidFill>
                  <a:schemeClr val="tx2"/>
                </a:solidFill>
              </a:rPr>
              <a:t>FOUNDING</a:t>
            </a:r>
            <a:r>
              <a:rPr lang="en-US" b="1" dirty="0" smtClean="0">
                <a:solidFill>
                  <a:schemeClr val="tx2"/>
                </a:solidFill>
              </a:rPr>
              <a:t> OF A NEW POPULATION, 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	- </a:t>
            </a:r>
            <a:r>
              <a:rPr lang="en-US" b="1" u="sng" dirty="0" smtClean="0">
                <a:solidFill>
                  <a:schemeClr val="tx2"/>
                </a:solidFill>
              </a:rPr>
              <a:t>GEOGRAPHIC ISOLATION </a:t>
            </a:r>
            <a:r>
              <a:rPr lang="en-US" b="1" dirty="0" smtClean="0">
                <a:solidFill>
                  <a:schemeClr val="tx2"/>
                </a:solidFill>
              </a:rPr>
              <a:t>which led to -- </a:t>
            </a:r>
            <a:r>
              <a:rPr lang="en-US" b="1" u="sng" dirty="0" smtClean="0">
                <a:solidFill>
                  <a:schemeClr val="tx2"/>
                </a:solidFill>
              </a:rPr>
              <a:t>REPRODUCTIVE ISOLATION</a:t>
            </a:r>
            <a:r>
              <a:rPr lang="en-US" b="1" dirty="0" smtClean="0">
                <a:solidFill>
                  <a:schemeClr val="tx2"/>
                </a:solidFill>
              </a:rPr>
              <a:t> and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	CHANGES IN THE NEW POPULATION’S GENE POOL due to COMPETITION.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 smtClean="0">
                <a:solidFill>
                  <a:schemeClr val="tx2"/>
                </a:solidFill>
              </a:rPr>
              <a:t>SPECIATION IN DARWIN’S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nch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Table 23.1a</a:t>
            </a:r>
          </a:p>
        </p:txBody>
      </p:sp>
      <p:pic>
        <p:nvPicPr>
          <p:cNvPr id="15363" name="Picture 3" descr="23_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290513"/>
            <a:ext cx="83693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does the Geologic Time Scale tell us?</a:t>
            </a:r>
          </a:p>
          <a:p>
            <a:r>
              <a:rPr lang="en-US" sz="3200" dirty="0" smtClean="0"/>
              <a:t>What did you notice about the evolution of life on Earth?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Geologic Time Scale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Extinctions-</a:t>
            </a:r>
          </a:p>
          <a:p>
            <a:pPr lvl="1"/>
            <a:r>
              <a:rPr lang="en-US" sz="2000" dirty="0" smtClean="0"/>
              <a:t>occur following a sudden drastic change in the environment</a:t>
            </a:r>
          </a:p>
          <a:p>
            <a:r>
              <a:rPr lang="en-US" sz="2600" dirty="0" smtClean="0"/>
              <a:t>If organisms don’t adapt quickly enough to survive, they die</a:t>
            </a:r>
          </a:p>
          <a:p>
            <a:r>
              <a:rPr lang="en-US" sz="2400" dirty="0" smtClean="0"/>
              <a:t>The extinction of a species can affect an entire ecosystem</a:t>
            </a:r>
          </a:p>
          <a:p>
            <a:pPr lvl="1"/>
            <a:r>
              <a:rPr lang="en-US" sz="2200" dirty="0" smtClean="0"/>
              <a:t>Species that relied on the extinct species for food may die</a:t>
            </a:r>
          </a:p>
          <a:p>
            <a:pPr lvl="1"/>
            <a:r>
              <a:rPr lang="en-US" sz="2200" dirty="0" smtClean="0"/>
              <a:t>Species that once competed for food with the extinct species may thrive</a:t>
            </a:r>
          </a:p>
          <a:p>
            <a:r>
              <a:rPr lang="en-US" sz="2200" dirty="0" smtClean="0"/>
              <a:t>Extinction is a natural part of evolution</a:t>
            </a:r>
          </a:p>
          <a:p>
            <a:r>
              <a:rPr lang="en-US" sz="2200" dirty="0" smtClean="0"/>
              <a:t>Scientist s estimate that about 99.9% of all species that ever lived on Earth have become extinct</a:t>
            </a:r>
          </a:p>
          <a:p>
            <a:r>
              <a:rPr lang="en-US" sz="2200" dirty="0" smtClean="0"/>
              <a:t>On average a species will survive on Earth 2 to 10 million years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2768</TotalTime>
  <Words>1175</Words>
  <Application>Microsoft Office PowerPoint</Application>
  <PresentationFormat>On-screen Show (4:3)</PresentationFormat>
  <Paragraphs>239</Paragraphs>
  <Slides>62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Concourse</vt:lpstr>
      <vt:lpstr>Slide</vt:lpstr>
      <vt:lpstr>Theory of Plate Tectonics/ Continental Drift</vt:lpstr>
      <vt:lpstr>Evidence from ocean floor</vt:lpstr>
      <vt:lpstr>Convection Current</vt:lpstr>
      <vt:lpstr> 3 ways of moving</vt:lpstr>
      <vt:lpstr>Species Change Over Time</vt:lpstr>
      <vt:lpstr>Warm up NB page 93</vt:lpstr>
      <vt:lpstr>Why is the Geologic Time Scale important?</vt:lpstr>
      <vt:lpstr>The Theory of Evolution</vt:lpstr>
      <vt:lpstr>Evolution</vt:lpstr>
      <vt:lpstr>Natural Events for Extinctions</vt:lpstr>
      <vt:lpstr>Mass Extinctions</vt:lpstr>
      <vt:lpstr>Chicxulub Crater May have caused the Cretaceous extinction.</vt:lpstr>
      <vt:lpstr>Human Threats for extinction</vt:lpstr>
      <vt:lpstr>PowerPoint Presentation</vt:lpstr>
      <vt:lpstr>PowerPoint Presentation</vt:lpstr>
      <vt:lpstr>Natural Selection</vt:lpstr>
      <vt:lpstr>Charles Darwin (1809-1882)  Sailed around the world 1831-1836</vt:lpstr>
      <vt:lpstr>What did Darwin’s Travels reveal</vt:lpstr>
      <vt:lpstr>PowerPoint Presentation</vt:lpstr>
      <vt:lpstr>How did tortoises and birds differ among the islands of the Galapagos?</vt:lpstr>
      <vt:lpstr>PowerPoint Presentation</vt:lpstr>
      <vt:lpstr>Galapagos                      Turtles</vt:lpstr>
      <vt:lpstr> Artificial Selection </vt:lpstr>
      <vt:lpstr>  Natural Selection and  Species Fitness</vt:lpstr>
      <vt:lpstr> 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Selection</vt:lpstr>
      <vt:lpstr>Summary of Darwin’s Theory</vt:lpstr>
      <vt:lpstr>Theory of Natural Selection</vt:lpstr>
      <vt:lpstr>Key Principles of Natural Selection</vt:lpstr>
      <vt:lpstr>Warm up:  NB page 54</vt:lpstr>
      <vt:lpstr>PowerPoint Presentation</vt:lpstr>
      <vt:lpstr>PowerPoint Presentation</vt:lpstr>
      <vt:lpstr>Evidence of Evolution</vt:lpstr>
      <vt:lpstr> Evidence of Evolution</vt:lpstr>
      <vt:lpstr>Evidence of Evolution</vt:lpstr>
      <vt:lpstr> Evidence of             Evolution</vt:lpstr>
      <vt:lpstr> Evidence of Evolution</vt:lpstr>
      <vt:lpstr>Homologous Body Structures</vt:lpstr>
      <vt:lpstr>PowerPoint Presentation</vt:lpstr>
      <vt:lpstr>PowerPoint Presentation</vt:lpstr>
      <vt:lpstr> Evidence of Evolution</vt:lpstr>
      <vt:lpstr>Embryological development</vt:lpstr>
      <vt:lpstr> More Evidence that supports the Theory of Evolution is Vestigial Organs</vt:lpstr>
      <vt:lpstr>PowerPoint Presentation</vt:lpstr>
      <vt:lpstr>EVOLUTION &amp; SPECIATION</vt:lpstr>
      <vt:lpstr>NEW VOCABULARY</vt:lpstr>
      <vt:lpstr>Gene Pool</vt:lpstr>
      <vt:lpstr>Variation in Populations</vt:lpstr>
      <vt:lpstr>Evolution of Populations</vt:lpstr>
      <vt:lpstr>SPECIATION</vt:lpstr>
      <vt:lpstr>SPECIATION IN DARWIN’S FINCHES</vt:lpstr>
      <vt:lpstr>PowerPoint Presentation</vt:lpstr>
      <vt:lpstr>Table 23.1a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Perry</dc:creator>
  <cp:lastModifiedBy>Anne Smith</cp:lastModifiedBy>
  <cp:revision>144</cp:revision>
  <dcterms:created xsi:type="dcterms:W3CDTF">2009-09-10T13:10:20Z</dcterms:created>
  <dcterms:modified xsi:type="dcterms:W3CDTF">2015-04-20T18:52:16Z</dcterms:modified>
</cp:coreProperties>
</file>